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20" r:id="rId2"/>
  </p:sldMasterIdLst>
  <p:sldIdLst>
    <p:sldId id="256" r:id="rId3"/>
    <p:sldId id="258" r:id="rId4"/>
    <p:sldId id="273" r:id="rId5"/>
    <p:sldId id="270" r:id="rId6"/>
    <p:sldId id="268" r:id="rId7"/>
    <p:sldId id="274" r:id="rId8"/>
    <p:sldId id="262" r:id="rId9"/>
    <p:sldId id="272" r:id="rId10"/>
    <p:sldId id="275" r:id="rId11"/>
    <p:sldId id="259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398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  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Чиновники</c:v>
                </c:pt>
                <c:pt idx="1">
                  <c:v>сотрудники ГИБДД</c:v>
                </c:pt>
                <c:pt idx="2">
                  <c:v>сотрудники полиции</c:v>
                </c:pt>
                <c:pt idx="3">
                  <c:v>Работники мед. учереждений</c:v>
                </c:pt>
                <c:pt idx="4">
                  <c:v>Работники образования</c:v>
                </c:pt>
                <c:pt idx="5">
                  <c:v>Судебные приставы</c:v>
                </c:pt>
                <c:pt idx="6">
                  <c:v>Адвокаты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65</c:v>
                </c:pt>
                <c:pt idx="1">
                  <c:v>10</c:v>
                </c:pt>
                <c:pt idx="2">
                  <c:v>8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6736489708157911"/>
          <c:y val="0.10504416964111009"/>
          <c:w val="0.42406606480981696"/>
          <c:h val="0.8430267716774511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DB41-F87C-4BCB-AD0F-661A92023D18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1D57-B04E-437C-964B-D2D567D52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DB41-F87C-4BCB-AD0F-661A92023D18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1D57-B04E-437C-964B-D2D567D52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DB41-F87C-4BCB-AD0F-661A92023D18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1D57-B04E-437C-964B-D2D567D52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03B0-9812-4EB0-BFCD-30986F15BEE4}" type="datetimeFigureOut">
              <a:rPr lang="ru-RU" smtClean="0">
                <a:solidFill>
                  <a:srgbClr val="C9C2D1"/>
                </a:solidFill>
              </a:rPr>
              <a:pPr/>
              <a:t>04.12.2018</a:t>
            </a:fld>
            <a:endParaRPr lang="ru-RU">
              <a:solidFill>
                <a:srgbClr val="C9C2D1"/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9C2D1"/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AB66-DFAF-4B86-AA81-BFB556915282}" type="slidenum">
              <a:rPr lang="ru-RU" smtClean="0">
                <a:solidFill>
                  <a:srgbClr val="C9C2D1"/>
                </a:solidFill>
              </a:rPr>
              <a:pPr/>
              <a:t>‹#›</a:t>
            </a:fld>
            <a:endParaRPr lang="ru-RU">
              <a:solidFill>
                <a:srgbClr val="C9C2D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03B0-9812-4EB0-BFCD-30986F15BEE4}" type="datetimeFigureOut">
              <a:rPr lang="ru-RU" smtClean="0">
                <a:solidFill>
                  <a:srgbClr val="C9C2D1"/>
                </a:solidFill>
              </a:rPr>
              <a:pPr/>
              <a:t>04.12.2018</a:t>
            </a:fld>
            <a:endParaRPr lang="ru-RU">
              <a:solidFill>
                <a:srgbClr val="C9C2D1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9C2D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AB66-DFAF-4B86-AA81-BFB556915282}" type="slidenum">
              <a:rPr lang="ru-RU" smtClean="0">
                <a:solidFill>
                  <a:srgbClr val="C9C2D1"/>
                </a:solidFill>
              </a:rPr>
              <a:pPr/>
              <a:t>‹#›</a:t>
            </a:fld>
            <a:endParaRPr lang="ru-RU">
              <a:solidFill>
                <a:srgbClr val="C9C2D1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03B0-9812-4EB0-BFCD-30986F15BEE4}" type="datetimeFigureOut">
              <a:rPr lang="ru-RU" smtClean="0">
                <a:solidFill>
                  <a:srgbClr val="C9C2D1"/>
                </a:solidFill>
              </a:rPr>
              <a:pPr/>
              <a:t>04.12.2018</a:t>
            </a:fld>
            <a:endParaRPr lang="ru-RU">
              <a:solidFill>
                <a:srgbClr val="C9C2D1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9C2D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AB66-DFAF-4B86-AA81-BFB556915282}" type="slidenum">
              <a:rPr lang="ru-RU" smtClean="0">
                <a:solidFill>
                  <a:srgbClr val="C9C2D1"/>
                </a:solidFill>
              </a:rPr>
              <a:pPr/>
              <a:t>‹#›</a:t>
            </a:fld>
            <a:endParaRPr lang="ru-RU">
              <a:solidFill>
                <a:srgbClr val="C9C2D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03B0-9812-4EB0-BFCD-30986F15BEE4}" type="datetimeFigureOut">
              <a:rPr lang="ru-RU" smtClean="0">
                <a:solidFill>
                  <a:srgbClr val="C9C2D1"/>
                </a:solidFill>
              </a:rPr>
              <a:pPr/>
              <a:t>04.12.2018</a:t>
            </a:fld>
            <a:endParaRPr lang="ru-RU">
              <a:solidFill>
                <a:srgbClr val="C9C2D1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9C2D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AB66-DFAF-4B86-AA81-BFB556915282}" type="slidenum">
              <a:rPr lang="ru-RU" smtClean="0">
                <a:solidFill>
                  <a:srgbClr val="C9C2D1"/>
                </a:solidFill>
              </a:rPr>
              <a:pPr/>
              <a:t>‹#›</a:t>
            </a:fld>
            <a:endParaRPr lang="ru-RU">
              <a:solidFill>
                <a:srgbClr val="C9C2D1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03B0-9812-4EB0-BFCD-30986F15BEE4}" type="datetimeFigureOut">
              <a:rPr lang="ru-RU" smtClean="0">
                <a:solidFill>
                  <a:srgbClr val="C9C2D1"/>
                </a:solidFill>
              </a:rPr>
              <a:pPr/>
              <a:t>04.12.2018</a:t>
            </a:fld>
            <a:endParaRPr lang="ru-RU">
              <a:solidFill>
                <a:srgbClr val="C9C2D1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9C2D1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AB66-DFAF-4B86-AA81-BFB556915282}" type="slidenum">
              <a:rPr lang="ru-RU" smtClean="0">
                <a:solidFill>
                  <a:srgbClr val="C9C2D1"/>
                </a:solidFill>
              </a:rPr>
              <a:pPr/>
              <a:t>‹#›</a:t>
            </a:fld>
            <a:endParaRPr lang="ru-RU">
              <a:solidFill>
                <a:srgbClr val="C9C2D1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03B0-9812-4EB0-BFCD-30986F15BEE4}" type="datetimeFigureOut">
              <a:rPr lang="ru-RU" smtClean="0">
                <a:solidFill>
                  <a:srgbClr val="C9C2D1"/>
                </a:solidFill>
              </a:rPr>
              <a:pPr/>
              <a:t>04.12.2018</a:t>
            </a:fld>
            <a:endParaRPr lang="ru-RU">
              <a:solidFill>
                <a:srgbClr val="C9C2D1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C9AB66-DFAF-4B86-AA81-BFB556915282}" type="slidenum">
              <a:rPr lang="ru-RU" smtClean="0">
                <a:solidFill>
                  <a:srgbClr val="C9C2D1"/>
                </a:solidFill>
              </a:rPr>
              <a:pPr/>
              <a:t>‹#›</a:t>
            </a:fld>
            <a:endParaRPr lang="ru-RU">
              <a:solidFill>
                <a:srgbClr val="C9C2D1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C9C2D1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03B0-9812-4EB0-BFCD-30986F15BEE4}" type="datetimeFigureOut">
              <a:rPr lang="ru-RU" smtClean="0">
                <a:solidFill>
                  <a:srgbClr val="C9C2D1"/>
                </a:solidFill>
              </a:rPr>
              <a:pPr/>
              <a:t>04.12.2018</a:t>
            </a:fld>
            <a:endParaRPr lang="ru-RU">
              <a:solidFill>
                <a:srgbClr val="C9C2D1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9C2D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AB66-DFAF-4B86-AA81-BFB556915282}" type="slidenum">
              <a:rPr lang="ru-RU" smtClean="0">
                <a:solidFill>
                  <a:srgbClr val="C9C2D1"/>
                </a:solidFill>
              </a:rPr>
              <a:pPr/>
              <a:t>‹#›</a:t>
            </a:fld>
            <a:endParaRPr lang="ru-RU">
              <a:solidFill>
                <a:srgbClr val="C9C2D1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03B0-9812-4EB0-BFCD-30986F15BEE4}" type="datetimeFigureOut">
              <a:rPr lang="ru-RU" smtClean="0">
                <a:solidFill>
                  <a:srgbClr val="C9C2D1"/>
                </a:solidFill>
              </a:rPr>
              <a:pPr/>
              <a:t>04.12.2018</a:t>
            </a:fld>
            <a:endParaRPr lang="ru-RU">
              <a:solidFill>
                <a:srgbClr val="C9C2D1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9C2D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7C9AB66-DFAF-4B86-AA81-BFB556915282}" type="slidenum">
              <a:rPr lang="ru-RU" smtClean="0">
                <a:solidFill>
                  <a:srgbClr val="C9C2D1"/>
                </a:solidFill>
              </a:rPr>
              <a:pPr/>
              <a:t>‹#›</a:t>
            </a:fld>
            <a:endParaRPr lang="ru-RU">
              <a:solidFill>
                <a:srgbClr val="C9C2D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DB41-F87C-4BCB-AD0F-661A92023D18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1D57-B04E-437C-964B-D2D567D52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38D03B0-9812-4EB0-BFCD-30986F15BEE4}" type="datetimeFigureOut">
              <a:rPr lang="ru-RU" smtClean="0">
                <a:solidFill>
                  <a:srgbClr val="C9C2D1"/>
                </a:solidFill>
              </a:rPr>
              <a:pPr/>
              <a:t>04.12.2018</a:t>
            </a:fld>
            <a:endParaRPr lang="ru-RU">
              <a:solidFill>
                <a:srgbClr val="C9C2D1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9C2D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AB66-DFAF-4B86-AA81-BFB556915282}" type="slidenum">
              <a:rPr lang="ru-RU" smtClean="0">
                <a:solidFill>
                  <a:srgbClr val="C9C2D1"/>
                </a:solidFill>
              </a:rPr>
              <a:pPr/>
              <a:t>‹#›</a:t>
            </a:fld>
            <a:endParaRPr lang="ru-RU">
              <a:solidFill>
                <a:srgbClr val="C9C2D1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03B0-9812-4EB0-BFCD-30986F15BEE4}" type="datetimeFigureOut">
              <a:rPr lang="ru-RU" smtClean="0">
                <a:solidFill>
                  <a:srgbClr val="C9C2D1"/>
                </a:solidFill>
              </a:rPr>
              <a:pPr/>
              <a:t>04.12.2018</a:t>
            </a:fld>
            <a:endParaRPr lang="ru-RU">
              <a:solidFill>
                <a:srgbClr val="C9C2D1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9C2D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AB66-DFAF-4B86-AA81-BFB556915282}" type="slidenum">
              <a:rPr lang="ru-RU" smtClean="0">
                <a:solidFill>
                  <a:srgbClr val="C9C2D1"/>
                </a:solidFill>
              </a:rPr>
              <a:pPr/>
              <a:t>‹#›</a:t>
            </a:fld>
            <a:endParaRPr lang="ru-RU">
              <a:solidFill>
                <a:srgbClr val="C9C2D1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03B0-9812-4EB0-BFCD-30986F15BEE4}" type="datetimeFigureOut">
              <a:rPr lang="ru-RU" smtClean="0">
                <a:solidFill>
                  <a:srgbClr val="C9C2D1"/>
                </a:solidFill>
              </a:rPr>
              <a:pPr/>
              <a:t>04.12.2018</a:t>
            </a:fld>
            <a:endParaRPr lang="ru-RU">
              <a:solidFill>
                <a:srgbClr val="C9C2D1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9C2D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AB66-DFAF-4B86-AA81-BFB556915282}" type="slidenum">
              <a:rPr lang="ru-RU" smtClean="0">
                <a:solidFill>
                  <a:srgbClr val="C9C2D1"/>
                </a:solidFill>
              </a:rPr>
              <a:pPr/>
              <a:t>‹#›</a:t>
            </a:fld>
            <a:endParaRPr lang="ru-RU">
              <a:solidFill>
                <a:srgbClr val="C9C2D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DB41-F87C-4BCB-AD0F-661A92023D18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1D57-B04E-437C-964B-D2D567D52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DB41-F87C-4BCB-AD0F-661A92023D18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1D57-B04E-437C-964B-D2D567D52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DB41-F87C-4BCB-AD0F-661A92023D18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1D57-B04E-437C-964B-D2D567D52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DB41-F87C-4BCB-AD0F-661A92023D18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FF1D57-B04E-437C-964B-D2D567D52F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DB41-F87C-4BCB-AD0F-661A92023D18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1D57-B04E-437C-964B-D2D567D52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DB41-F87C-4BCB-AD0F-661A92023D18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CFF1D57-B04E-437C-964B-D2D567D52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C99DB41-F87C-4BCB-AD0F-661A92023D18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1D57-B04E-437C-964B-D2D567D52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C99DB41-F87C-4BCB-AD0F-661A92023D18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CFF1D57-B04E-437C-964B-D2D567D52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C99DB41-F87C-4BCB-AD0F-661A92023D18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CFF1D57-B04E-437C-964B-D2D567D52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852936"/>
            <a:ext cx="6513576" cy="3259792"/>
          </a:xfrm>
        </p:spPr>
        <p:txBody>
          <a:bodyPr>
            <a:normAutofit fontScale="90000"/>
          </a:bodyPr>
          <a:lstStyle/>
          <a:p>
            <a:r>
              <a:rPr lang="ru-RU" b="0" i="1" dirty="0" smtClean="0">
                <a:effectLst/>
              </a:rPr>
              <a:t>Современные проблемы борьбы с Коррупцией в сфере государственных закупок</a:t>
            </a:r>
            <a:r>
              <a:rPr lang="ru-RU" b="0" i="1" dirty="0">
                <a:effectLst/>
              </a:rPr>
              <a:t/>
            </a:r>
            <a:br>
              <a:rPr lang="ru-RU" b="0" i="1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48680"/>
            <a:ext cx="6480048" cy="1752600"/>
          </a:xfrm>
        </p:spPr>
        <p:txBody>
          <a:bodyPr>
            <a:normAutofit/>
          </a:bodyPr>
          <a:lstStyle/>
          <a:p>
            <a:r>
              <a:rPr lang="ru-RU" sz="1600" b="1" i="1" dirty="0"/>
              <a:t>"Руки их обращены к тому, чтоб уметь делать зло; начальник требует подарков, и судья судит за взятки, а вельможи высказывают злые хотения души своей и извращают дело". (Книга пророка Михея, 7:3)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6260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dirty="0" smtClean="0"/>
              <a:t>Проблема: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40 % государственных контрактов заключатся в 4 квартале</a:t>
            </a:r>
          </a:p>
          <a:p>
            <a:r>
              <a:rPr lang="ru-RU" dirty="0" smtClean="0"/>
              <a:t>Сдача бухгалтерской отчетности</a:t>
            </a:r>
          </a:p>
          <a:p>
            <a:pPr marL="36576" indent="0">
              <a:buNone/>
            </a:pPr>
            <a:endParaRPr lang="ru-RU" dirty="0"/>
          </a:p>
          <a:p>
            <a:pPr marL="36576" indent="0">
              <a:buNone/>
            </a:pPr>
            <a:endParaRPr lang="ru-RU" dirty="0" smtClean="0"/>
          </a:p>
          <a:p>
            <a:pPr marL="36576" indent="0">
              <a:buNone/>
            </a:pPr>
            <a:r>
              <a:rPr lang="ru-RU" dirty="0" smtClean="0"/>
              <a:t>Приводит к </a:t>
            </a:r>
            <a:r>
              <a:rPr lang="ru-RU" dirty="0" smtClean="0"/>
              <a:t>неэффективному и нецелевому расходу денежных средств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14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Заключение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ru-RU" dirty="0"/>
              <a:t>"Возможно управлять страной с плохими законами, но невозможно управлять страной с недисциплинированными чиновниками" (Канцлер Германской империи Отто Фон Бисмарк</a:t>
            </a:r>
            <a:r>
              <a:rPr lang="ru-RU" dirty="0" smtClean="0"/>
              <a:t>)</a:t>
            </a:r>
          </a:p>
          <a:p>
            <a:pPr marL="36576" indent="0">
              <a:buNone/>
            </a:pPr>
            <a:r>
              <a:rPr lang="ru-RU" dirty="0"/>
              <a:t>"Если мы ликвидируем государство, мы ликвидируем коррупцию". (Гэри Стэнли Беккер - экономист, лауреат Нобелевской премии по экономике 1992 года)</a:t>
            </a:r>
          </a:p>
          <a:p>
            <a:pPr marL="3657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9506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Понятие коррупции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16506" cy="4781127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ru-RU" dirty="0"/>
              <a:t>По </a:t>
            </a:r>
            <a:r>
              <a:rPr lang="ru-RU" dirty="0" smtClean="0"/>
              <a:t>определению </a:t>
            </a:r>
            <a:r>
              <a:rPr lang="ru-RU" dirty="0"/>
              <a:t>коррупция - это злоупотребление доверенной властью в частных интересах. В Федеральном законе РФ "О противодействии коррупции" дается максимально четкое определение: "злоупотребление служебным положением, дача взятки, получение взятки, злоупотребление полномочиями,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выгоды".</a:t>
            </a:r>
          </a:p>
        </p:txBody>
      </p:sp>
    </p:spTree>
    <p:extLst>
      <p:ext uri="{BB962C8B-B14F-4D97-AF65-F5344CB8AC3E}">
        <p14:creationId xmlns:p14="http://schemas.microsoft.com/office/powerpoint/2010/main" val="3404735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-99392"/>
            <a:ext cx="8229600" cy="1219200"/>
          </a:xfrm>
        </p:spPr>
        <p:txBody>
          <a:bodyPr/>
          <a:lstStyle/>
          <a:p>
            <a:r>
              <a:rPr lang="ru-RU" dirty="0" smtClean="0"/>
              <a:t>Во времена Ивана  III.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2265040"/>
          </a:xfrm>
        </p:spPr>
        <p:txBody>
          <a:bodyPr>
            <a:normAutofit fontScale="62500" lnSpcReduction="20000"/>
          </a:bodyPr>
          <a:lstStyle/>
          <a:p>
            <a:pPr marL="36576" indent="0">
              <a:buNone/>
            </a:pPr>
            <a:r>
              <a:rPr lang="ru-RU" dirty="0" smtClean="0"/>
              <a:t>Мздоимство упоминается в русских летописях XIII в. Первое законодательное ограничение коррупционных действий принадлежит Ивану III. Его внук Иван Грозный в 1561 году ввел Судную грамоту, которая устанавливала санкции в виде смертной казни за получение взятки судебными чиновниками местного земского управления. Историко-правовые исследования неопровержимо доказывают, что коррупция существовала в обществе всегда, как только возник управленческий аппарат.</a:t>
            </a:r>
          </a:p>
        </p:txBody>
      </p:sp>
      <p:pic>
        <p:nvPicPr>
          <p:cNvPr id="15362" name="Picture 2" descr="Поход Ивана III на Новгород в 1471 году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046033"/>
            <a:ext cx="4881368" cy="35283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9292951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5701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Профессиональная коррумпированность по материалам СМИ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433476"/>
              </p:ext>
            </p:extLst>
          </p:nvPr>
        </p:nvGraphicFramePr>
        <p:xfrm>
          <a:off x="19178" y="1772816"/>
          <a:ext cx="8892480" cy="4742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168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362274"/>
          </a:xfrm>
        </p:spPr>
        <p:txBody>
          <a:bodyPr>
            <a:normAutofit fontScale="90000"/>
          </a:bodyPr>
          <a:lstStyle/>
          <a:p>
            <a:pPr lvl="0" defTabSz="222250">
              <a:lnSpc>
                <a:spcPct val="90000"/>
              </a:lnSpc>
              <a:spcAft>
                <a:spcPct val="35000"/>
              </a:spcAft>
            </a:pPr>
            <a:r>
              <a:rPr lang="ru-RU" sz="3600" b="1" i="1" u="sng" dirty="0" smtClean="0"/>
              <a:t>Государственные закупки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Крупнейший сегмент экономики РФ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ежегодно похищается 1 трлн. рублей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20888"/>
            <a:ext cx="8219256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419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192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ОАО «ОБОРОНСЕРВИС»</a:t>
            </a:r>
            <a:endParaRPr lang="ru-RU" sz="40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2409056"/>
          </a:xfrm>
        </p:spPr>
        <p:txBody>
          <a:bodyPr>
            <a:normAutofit/>
          </a:bodyPr>
          <a:lstStyle/>
          <a:p>
            <a:r>
              <a:rPr lang="ru-RU" dirty="0" smtClean="0"/>
              <a:t>Отстранение Министра </a:t>
            </a:r>
            <a:r>
              <a:rPr lang="ru-RU" dirty="0" smtClean="0"/>
              <a:t>обороны </a:t>
            </a:r>
            <a:r>
              <a:rPr lang="ru-RU" dirty="0" err="1" smtClean="0"/>
              <a:t>А.Э.Сердюкова</a:t>
            </a:r>
            <a:r>
              <a:rPr lang="ru-RU" dirty="0" smtClean="0"/>
              <a:t> </a:t>
            </a:r>
            <a:r>
              <a:rPr lang="ru-RU" dirty="0" smtClean="0"/>
              <a:t>от должности </a:t>
            </a:r>
          </a:p>
          <a:p>
            <a:r>
              <a:rPr lang="ru-RU" dirty="0" smtClean="0"/>
              <a:t>Евгения Васильева </a:t>
            </a:r>
            <a:r>
              <a:rPr lang="ru-RU" dirty="0" smtClean="0"/>
              <a:t>была осуждена</a:t>
            </a:r>
            <a:endParaRPr lang="ru-RU" dirty="0" smtClean="0"/>
          </a:p>
          <a:p>
            <a:r>
              <a:rPr lang="ru-RU" dirty="0" smtClean="0"/>
              <a:t>Ущерб около 3 млрд рублей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072" y="3605808"/>
            <a:ext cx="4896544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562511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Влияние и последствия коррупции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6635080" cy="4525963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endParaRPr lang="ru-RU" dirty="0" smtClean="0"/>
          </a:p>
          <a:p>
            <a:pPr marL="36576" indent="0">
              <a:buNone/>
            </a:pPr>
            <a:r>
              <a:rPr lang="ru-RU" dirty="0" smtClean="0"/>
              <a:t>"</a:t>
            </a:r>
            <a:r>
              <a:rPr lang="ru-RU" dirty="0"/>
              <a:t>Коррупция, как рак, препятствует экономическому развитию" </a:t>
            </a:r>
            <a:r>
              <a:rPr lang="ru-RU" dirty="0" smtClean="0"/>
              <a:t>    (</a:t>
            </a:r>
            <a:r>
              <a:rPr lang="ru-RU" dirty="0"/>
              <a:t>Джеймс </a:t>
            </a:r>
            <a:r>
              <a:rPr lang="ru-RU" dirty="0" smtClean="0"/>
              <a:t>Вольфенсон)</a:t>
            </a:r>
          </a:p>
          <a:p>
            <a:pPr marL="36576" indent="0">
              <a:buNone/>
            </a:pPr>
            <a:endParaRPr lang="ru-RU" dirty="0" smtClean="0"/>
          </a:p>
          <a:p>
            <a:pPr marL="36576" indent="0">
              <a:buNone/>
            </a:pPr>
            <a:r>
              <a:rPr lang="ru-RU" dirty="0"/>
              <a:t>"Корни этого явления [коррупции] лежат в том, что значительная часть населения просто плюет на соблюдение законов". </a:t>
            </a:r>
            <a:r>
              <a:rPr lang="ru-RU" dirty="0" smtClean="0"/>
              <a:t>                    (</a:t>
            </a:r>
            <a:r>
              <a:rPr lang="ru-RU" dirty="0"/>
              <a:t>Д.А. </a:t>
            </a:r>
            <a:r>
              <a:rPr lang="ru-RU" dirty="0" smtClean="0"/>
              <a:t>Медведев)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05064"/>
            <a:ext cx="2127250" cy="23288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498" y="1484784"/>
            <a:ext cx="1428750" cy="22288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93232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04392"/>
          </a:xfrm>
        </p:spPr>
        <p:txBody>
          <a:bodyPr>
            <a:noAutofit/>
          </a:bodyPr>
          <a:lstStyle/>
          <a:p>
            <a:r>
              <a:rPr lang="ru-RU" sz="2800" dirty="0" smtClean="0"/>
              <a:t>Система правовых актов в Российской Федерации о противодействии коррупции образуют</a:t>
            </a:r>
            <a:endParaRPr lang="ru-RU" sz="28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824536"/>
          </a:xfrm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ru-RU" sz="2800" dirty="0" smtClean="0"/>
              <a:t>Конституция РФ</a:t>
            </a:r>
          </a:p>
          <a:p>
            <a:pPr marL="457200" indent="-457200">
              <a:buFontTx/>
              <a:buChar char="-"/>
            </a:pPr>
            <a:r>
              <a:rPr lang="ru-RU" sz="2800" dirty="0" smtClean="0"/>
              <a:t>Общепризнанные принципы и нормы международного права</a:t>
            </a:r>
          </a:p>
          <a:p>
            <a:pPr marL="457200" indent="-457200">
              <a:buFontTx/>
              <a:buChar char="-"/>
            </a:pPr>
            <a:r>
              <a:rPr lang="ru-RU" sz="2800" dirty="0" smtClean="0"/>
              <a:t>Федеральный закон от 25 декабря 2008г. </a:t>
            </a:r>
            <a:r>
              <a:rPr lang="ru-RU" sz="2800" dirty="0" smtClean="0"/>
              <a:t>№273-ФЗ </a:t>
            </a:r>
            <a:r>
              <a:rPr lang="ru-RU" sz="2800" dirty="0" smtClean="0"/>
              <a:t>«О противодействии коррупции»</a:t>
            </a:r>
          </a:p>
          <a:p>
            <a:pPr marL="457200" lvl="0" indent="-457200">
              <a:buFontTx/>
              <a:buChar char="-"/>
            </a:pPr>
            <a:r>
              <a:rPr lang="ru-RU" dirty="0" smtClean="0"/>
              <a:t>Указ </a:t>
            </a:r>
            <a:r>
              <a:rPr lang="ru-RU" dirty="0"/>
              <a:t>Президента РФ от 1 апреля 2016 г. </a:t>
            </a:r>
            <a:r>
              <a:rPr lang="ru-RU" dirty="0" smtClean="0"/>
              <a:t>№147 </a:t>
            </a:r>
            <a:r>
              <a:rPr lang="ru-RU" dirty="0"/>
              <a:t>«О национальном плане противодействия коррупции на 2016-2017 годы»</a:t>
            </a:r>
          </a:p>
          <a:p>
            <a:pPr marL="457200" indent="-45720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6046948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2146250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Антикоррупционные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механизмы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предусмотренные Федеральным законом от 5 апреля 2013 г. № 44-ФЗ 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«О контрактной системе в сфере закупок товаров, работ, услуг для обеспечения государственных и муниципальных нужд»</a:t>
            </a:r>
            <a:endParaRPr lang="ru-RU" sz="22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36912"/>
            <a:ext cx="8219256" cy="345638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smtClean="0"/>
              <a:t>Планирование</a:t>
            </a:r>
          </a:p>
          <a:p>
            <a:pPr>
              <a:buFontTx/>
              <a:buChar char="-"/>
            </a:pPr>
            <a:r>
              <a:rPr lang="ru-RU" dirty="0" smtClean="0"/>
              <a:t>Нормирование</a:t>
            </a:r>
          </a:p>
          <a:p>
            <a:pPr>
              <a:buFontTx/>
              <a:buChar char="-"/>
            </a:pPr>
            <a:r>
              <a:rPr lang="ru-RU" dirty="0" smtClean="0"/>
              <a:t>Общественное обсуждение закупок</a:t>
            </a:r>
          </a:p>
          <a:p>
            <a:pPr>
              <a:buFontTx/>
              <a:buChar char="-"/>
            </a:pPr>
            <a:r>
              <a:rPr lang="ru-RU" dirty="0" smtClean="0"/>
              <a:t>Мониторинг</a:t>
            </a:r>
          </a:p>
          <a:p>
            <a:pPr>
              <a:buFontTx/>
              <a:buChar char="-"/>
            </a:pPr>
            <a:r>
              <a:rPr lang="ru-RU" dirty="0" smtClean="0"/>
              <a:t>Аудит</a:t>
            </a:r>
          </a:p>
          <a:p>
            <a:pPr>
              <a:buFontTx/>
              <a:buChar char="-"/>
            </a:pPr>
            <a:r>
              <a:rPr lang="ru-RU" dirty="0" smtClean="0"/>
              <a:t>Контроль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7673384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624</TotalTime>
  <Words>386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Техническая</vt:lpstr>
      <vt:lpstr>1_Техническая</vt:lpstr>
      <vt:lpstr>Современные проблемы борьбы с Коррупцией в сфере государственных закупок </vt:lpstr>
      <vt:lpstr>Понятие коррупции</vt:lpstr>
      <vt:lpstr>Во времена Ивана  III.</vt:lpstr>
      <vt:lpstr>Профессиональная коррумпированность по материалам СМИ</vt:lpstr>
      <vt:lpstr>Государственные закупки   Крупнейший сегмент экономики РФ ежегодно похищается 1 трлн. рублей  </vt:lpstr>
      <vt:lpstr> ОАО «ОБОРОНСЕРВИС»</vt:lpstr>
      <vt:lpstr>Влияние и последствия коррупции</vt:lpstr>
      <vt:lpstr>Система правовых актов в Российской Федерации о противодействии коррупции образуют</vt:lpstr>
      <vt:lpstr>Антикоррупционные механизмы предусмотренные Федеральным законом от 5 апреля 2013 г. № 44-ФЗ  «О контрактной системе в сфере закупок товаров, работ, услуг для обеспечения государственных и муниципальных нужд»</vt:lpstr>
      <vt:lpstr>Проблема:</vt:lpstr>
      <vt:lpstr>Заключение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Коррупция и методы борьбы с ней</dc:title>
  <dc:creator>Wadim</dc:creator>
  <cp:lastModifiedBy>Дягилев Р.А.</cp:lastModifiedBy>
  <cp:revision>34</cp:revision>
  <dcterms:created xsi:type="dcterms:W3CDTF">2014-11-30T14:50:50Z</dcterms:created>
  <dcterms:modified xsi:type="dcterms:W3CDTF">2018-12-04T15:02:35Z</dcterms:modified>
</cp:coreProperties>
</file>